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96431" autoAdjust="0"/>
  </p:normalViewPr>
  <p:slideViewPr>
    <p:cSldViewPr snapToGrid="0" snapToObjects="1">
      <p:cViewPr varScale="1">
        <p:scale>
          <a:sx n="115" d="100"/>
          <a:sy n="115" d="100"/>
        </p:scale>
        <p:origin x="108" y="1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immysway/Coursera-Capstone-SpaceX/blob/main/2.Data%20Wrangling%20and%20EDA/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immysway/Coursera-Capstone-SpaceX/blob/main/2.Data%20Wrangling%20and%20EDA/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immysway/Coursera-Capstone-SpaceX/blob/main/2.Data%20Wrangling%20and%20EDA/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immysway/Coursera-Capstone-SpaceX/tree/main/3.Plotl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immysway/Coursera-Capstone-SpaceX/blob/main/4.%20Machine%20Learning/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immysway/Coursera-Capstone-SpaceX"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immysway/Coursera-Capstone-SpaceX/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immysway/Coursera-Capstone-SpaceX/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Raleway" pitchFamily="2" charset="0"/>
                <a:ea typeface="SF Pro" pitchFamily="2" charset="0"/>
                <a:cs typeface="SF Pro" pitchFamily="2" charset="0"/>
              </a:rPr>
              <a:t>J.Sui</a:t>
            </a:r>
            <a:endParaRPr lang="en-US" dirty="0">
              <a:solidFill>
                <a:schemeClr val="bg2"/>
              </a:solidFill>
              <a:latin typeface="Raleway" pitchFamily="2" charset="0"/>
              <a:ea typeface="SF Pro" pitchFamily="2" charset="0"/>
              <a:cs typeface="SF Pro" pitchFamily="2" charset="0"/>
            </a:endParaRPr>
          </a:p>
          <a:p>
            <a:r>
              <a:rPr lang="en-US" dirty="0">
                <a:solidFill>
                  <a:schemeClr val="bg2"/>
                </a:solidFill>
                <a:latin typeface="Raleway" pitchFamily="2" charset="0"/>
                <a:ea typeface="SF Pro" pitchFamily="2" charset="0"/>
                <a:cs typeface="SF Pro" pitchFamily="2" charset="0"/>
              </a:rPr>
              <a:t>01/28/2024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plots include categorical plots, scatter plots, bar charts, and line charts, each serving a specific purpose in the exploratory data analysis process. These charts explore relationships between various factors such as flight number, payload mass, launch site, orbit type, and the success rate of launches. Through these visualizations, the notebook demonstrates trends and patterns in the data, such as the correlation between increased flight numbers and successful landings, the influence of payload mass on launch outcomes, and the success rates associated with different orbits over time. The selected charts are instrumental in revealing underlying structures in the data and facilitating a deeper understanding of the factors that contribute to successful space missions.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https://github.com/jimmysway/Coursera-Capstone-SpaceX/blob/main/2.Data%20Wrangling%20and%20EDA/jupyter-labs-eda-dataviz.ipynb.jupyterlite.ipynb</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38121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Using SQL, the following queries were made into the dataset.</a:t>
            </a:r>
          </a:p>
          <a:p>
            <a:pPr>
              <a:lnSpc>
                <a:spcPct val="100000"/>
              </a:lnSpc>
              <a:spcBef>
                <a:spcPts val="1400"/>
              </a:spcBef>
            </a:pPr>
            <a:r>
              <a:rPr lang="en-US" sz="1400" dirty="0">
                <a:solidFill>
                  <a:schemeClr val="accent3">
                    <a:lumMod val="25000"/>
                  </a:schemeClr>
                </a:solidFill>
                <a:latin typeface="Abadi"/>
              </a:rPr>
              <a:t>Displaying the names of all unique launch sites</a:t>
            </a:r>
          </a:p>
          <a:p>
            <a:pPr>
              <a:lnSpc>
                <a:spcPct val="100000"/>
              </a:lnSpc>
              <a:spcBef>
                <a:spcPts val="1400"/>
              </a:spcBef>
            </a:pPr>
            <a:r>
              <a:rPr lang="en-US" sz="1400" dirty="0">
                <a:solidFill>
                  <a:schemeClr val="accent3">
                    <a:lumMod val="25000"/>
                  </a:schemeClr>
                </a:solidFill>
                <a:latin typeface="Abadi"/>
              </a:rPr>
              <a:t>Displaying the total payload mass carried by boosters launched by NASA (CRS)</a:t>
            </a:r>
          </a:p>
          <a:p>
            <a:pPr>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US" sz="14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400" dirty="0">
                <a:solidFill>
                  <a:schemeClr val="accent3">
                    <a:lumMod val="25000"/>
                  </a:schemeClr>
                </a:solidFill>
                <a:latin typeface="Abadi" panose="020B0604020104020204" pitchFamily="34" charset="0"/>
              </a:rPr>
              <a:t>List the names of the </a:t>
            </a:r>
            <a:r>
              <a:rPr lang="en-US" sz="1400" dirty="0" err="1">
                <a:solidFill>
                  <a:schemeClr val="accent3">
                    <a:lumMod val="25000"/>
                  </a:schemeClr>
                </a:solidFill>
                <a:latin typeface="Abadi" panose="020B0604020104020204" pitchFamily="34" charset="0"/>
              </a:rPr>
              <a:t>booster_versions</a:t>
            </a:r>
            <a:r>
              <a:rPr lang="en-US" sz="1400" dirty="0">
                <a:solidFill>
                  <a:schemeClr val="accent3">
                    <a:lumMod val="25000"/>
                  </a:schemeClr>
                </a:solidFill>
                <a:latin typeface="Abadi" panose="020B0604020104020204" pitchFamily="34" charset="0"/>
              </a:rPr>
              <a:t> which have carried the maximum payload mass.</a:t>
            </a:r>
          </a:p>
          <a:p>
            <a:pPr>
              <a:lnSpc>
                <a:spcPct val="100000"/>
              </a:lnSpc>
              <a:spcBef>
                <a:spcPts val="1400"/>
              </a:spcBef>
            </a:pPr>
            <a:r>
              <a:rPr lang="en-US" sz="1400" dirty="0">
                <a:solidFill>
                  <a:schemeClr val="accent3">
                    <a:lumMod val="25000"/>
                  </a:schemeClr>
                </a:solidFill>
                <a:latin typeface="Abadi" panose="020B0604020104020204" pitchFamily="34" charset="0"/>
              </a:rPr>
              <a:t>List and rank the count of landing outcomes (such as Failure (drone ship) or Success (ground pad)) between the date 2010-06-04 and 2017-03-20</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n-US" sz="1200" dirty="0">
                <a:solidFill>
                  <a:schemeClr val="accent3">
                    <a:lumMod val="25000"/>
                  </a:schemeClr>
                </a:solidFill>
                <a:latin typeface="Abadi" panose="020B0604020104020204" pitchFamily="34" charset="0"/>
                <a:hlinkClick r:id="rId3"/>
              </a:rPr>
              <a:t>https://github.com/jimmysway/Coursera-Capstone-SpaceX/blob/main/2.Data%20Wrangling%20and%20EDA/jupyter-labs-eda-sql-coursera_sqllite.ipynb</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visualize the launch sites on a digital map we used folium and added markers to the map to indicate the launch site, along with marker clusters to indicate the number of launches surrounding the side along with useful lines and indicators that show the distance from the launch sites to the coasts or major cities or railways etc.</a:t>
            </a:r>
          </a:p>
          <a:p>
            <a:pPr marL="0" indent="0">
              <a:buNone/>
            </a:pPr>
            <a:r>
              <a:rPr lang="en-US" sz="1600" dirty="0">
                <a:hlinkClick r:id="rId3"/>
              </a:rPr>
              <a:t>https://github.com/jimmysway/Coursera-Capstone-SpaceX/blob/main/2.Data%20Wrangling%20and%20EDA/lab_jupyter_launch_site_location.jupyterlite.ipynb</a:t>
            </a:r>
            <a:endParaRPr lang="en-US" sz="1600" dirty="0"/>
          </a:p>
          <a:p>
            <a:pPr marL="0" indent="0">
              <a:buNone/>
            </a:pPr>
            <a:endParaRPr lang="en-US" sz="16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dashboard incorporates dynamic graphs such as a pie chart to depict launch success rates and a scatter plot that correlates payload mass with launch outcomes. These visualizations are designed to update in response to user interactions, facilitated through controls like dropdowns and sliders.</a:t>
            </a: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https://github.com/jimmysway/Coursera-Capstone-SpaceX/tree/main/3.Plotly</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455543" cy="4351338"/>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predict the success of first stage landing, we first organized the data, using one-hot encoding, creating columns for all categorical variables. Then the data was standardized and split into training and testing datasets with the test data set being around 20% of the total dataset.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we tested various classification models such as SVM, Classification Trees and Logistic Regression to find the best hyperparameters for each.</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3"/>
              </a:rPr>
              <a:t>https://github.com/jimmysway/Coursera-Capstone-SpaceX/blob/main/4.%20Machine%20Learning/SpaceX_Machine_Learning_Prediction_Part_5.jupyterlite.ipynb</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599DFC52-1BAF-98B5-0615-F87D6F5B0891}"/>
              </a:ext>
            </a:extLst>
          </p:cNvPr>
          <p:cNvPicPr>
            <a:picLocks noChangeAspect="1"/>
          </p:cNvPicPr>
          <p:nvPr/>
        </p:nvPicPr>
        <p:blipFill>
          <a:blip r:embed="rId4"/>
          <a:stretch>
            <a:fillRect/>
          </a:stretch>
        </p:blipFill>
        <p:spPr>
          <a:xfrm>
            <a:off x="7374242" y="1386074"/>
            <a:ext cx="4203935" cy="4540891"/>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787590"/>
            <a:ext cx="10833364" cy="1081398"/>
          </a:xfrm>
          <a:prstGeom prst="rect">
            <a:avLst/>
          </a:prstGeom>
        </p:spPr>
        <p:txBody>
          <a:bodyPr>
            <a:normAutofit/>
          </a:body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Generally speaking as the flight number increases it seems like the number of successes also increase regardless of the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9" name="Picture 5">
            <a:extLst>
              <a:ext uri="{FF2B5EF4-FFF2-40B4-BE49-F238E27FC236}">
                <a16:creationId xmlns:a16="http://schemas.microsoft.com/office/drawing/2014/main" id="{3F0C8F5F-161A-6D6B-12B4-687B9F6C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2191511"/>
            <a:ext cx="10607040" cy="207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536D134F-8A63-97EB-9234-BF1B5C5F3AFB}"/>
              </a:ext>
            </a:extLst>
          </p:cNvPr>
          <p:cNvSpPr txBox="1">
            <a:spLocks/>
          </p:cNvSpPr>
          <p:nvPr/>
        </p:nvSpPr>
        <p:spPr>
          <a:xfrm>
            <a:off x="2264229" y="5331509"/>
            <a:ext cx="7104289" cy="10813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rPr>
              <a:t>For the VAFB-SLC launch site there are no rockets launched for heavy payload mass (greater than 10000).</a:t>
            </a:r>
          </a:p>
        </p:txBody>
      </p:sp>
      <p:pic>
        <p:nvPicPr>
          <p:cNvPr id="2050" name="Picture 2">
            <a:extLst>
              <a:ext uri="{FF2B5EF4-FFF2-40B4-BE49-F238E27FC236}">
                <a16:creationId xmlns:a16="http://schemas.microsoft.com/office/drawing/2014/main" id="{B4119599-5C53-F35A-937C-172076ED5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786" y="1579338"/>
            <a:ext cx="7104289" cy="336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ahoma" panose="020B0604030504040204" pitchFamily="34" charset="0"/>
                <a:ea typeface="Tahoma" panose="020B0604030504040204" pitchFamily="34" charset="0"/>
                <a:cs typeface="Tahoma" panose="020B0604030504040204"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0CA52C7D-B475-54CF-1B42-ABAFE3866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663" y="1371600"/>
            <a:ext cx="4817745" cy="36706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3736EB51-9BFE-AD83-ABF8-61CF5736412B}"/>
              </a:ext>
            </a:extLst>
          </p:cNvPr>
          <p:cNvSpPr txBox="1">
            <a:spLocks/>
          </p:cNvSpPr>
          <p:nvPr/>
        </p:nvSpPr>
        <p:spPr>
          <a:xfrm>
            <a:off x="2264229" y="5331509"/>
            <a:ext cx="7104289" cy="10813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rPr>
              <a:t>It is obvious that ES-L1, GEO, HEO, SSO have the highest success rate at 100% with GTO (geosynchronous, the one’s that allows satellites to match the Earth’s rotation) orbit having the lowest success rate </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F23807D0-23A4-B7C3-0985-BCA801D84088}"/>
              </a:ext>
            </a:extLst>
          </p:cNvPr>
          <p:cNvSpPr txBox="1">
            <a:spLocks/>
          </p:cNvSpPr>
          <p:nvPr/>
        </p:nvSpPr>
        <p:spPr>
          <a:xfrm>
            <a:off x="3326675" y="5173608"/>
            <a:ext cx="5860867" cy="8083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rPr>
              <a:t>The main missions conducted in the earlier stages involved going into LEO, ISS, PO and GTO where the later missions </a:t>
            </a:r>
            <a:r>
              <a:rPr lang="en-US" sz="1400" dirty="0" err="1">
                <a:solidFill>
                  <a:schemeClr val="accent3">
                    <a:lumMod val="25000"/>
                  </a:schemeClr>
                </a:solidFill>
                <a:latin typeface="Abadi" panose="020B0604020104020204" pitchFamily="34" charset="0"/>
              </a:rPr>
              <a:t>favoured</a:t>
            </a:r>
            <a:r>
              <a:rPr lang="en-US" sz="1400" dirty="0">
                <a:solidFill>
                  <a:schemeClr val="accent3">
                    <a:lumMod val="25000"/>
                  </a:schemeClr>
                </a:solidFill>
                <a:latin typeface="Abadi" panose="020B0604020104020204" pitchFamily="34" charset="0"/>
              </a:rPr>
              <a:t> going in the VLEO, or very-low earth orbit.</a:t>
            </a:r>
          </a:p>
        </p:txBody>
      </p:sp>
      <p:pic>
        <p:nvPicPr>
          <p:cNvPr id="4098" name="Picture 2">
            <a:extLst>
              <a:ext uri="{FF2B5EF4-FFF2-40B4-BE49-F238E27FC236}">
                <a16:creationId xmlns:a16="http://schemas.microsoft.com/office/drawing/2014/main" id="{07775BA1-EE7D-4E1E-CF0A-CC2536274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748" y="1991269"/>
            <a:ext cx="10102219" cy="287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B5EF10D2-8252-7904-FC8A-1EF1D1602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597" y="1358323"/>
            <a:ext cx="4455037" cy="399080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FE57AC-7649-4436-7F45-DF97A2E2821D}"/>
              </a:ext>
            </a:extLst>
          </p:cNvPr>
          <p:cNvSpPr txBox="1">
            <a:spLocks/>
          </p:cNvSpPr>
          <p:nvPr/>
        </p:nvSpPr>
        <p:spPr>
          <a:xfrm>
            <a:off x="2725784" y="5696122"/>
            <a:ext cx="5860867" cy="8083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rPr>
              <a:t>VLEO orbit allowed for more heavy payloads presumably because the distance from ground is much lower. The other orbits generally don’t exceed 10000kg payload mark.</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4A683BC2-4F92-6186-D423-BCF95B810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617" y="1371600"/>
            <a:ext cx="5400675"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5DF3D96-B64E-7346-CD55-C02257CD6282}"/>
              </a:ext>
            </a:extLst>
          </p:cNvPr>
          <p:cNvSpPr txBox="1">
            <a:spLocks/>
          </p:cNvSpPr>
          <p:nvPr/>
        </p:nvSpPr>
        <p:spPr>
          <a:xfrm>
            <a:off x="3097377" y="5628237"/>
            <a:ext cx="5860867" cy="8083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rPr>
              <a:t>As more missions were carried out as the years rolled by, the likelihood of success also went up.</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queried the data to find all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FF9B06A-EA86-C161-251B-FF8D3265723C}"/>
              </a:ext>
            </a:extLst>
          </p:cNvPr>
          <p:cNvPicPr>
            <a:picLocks noChangeAspect="1"/>
          </p:cNvPicPr>
          <p:nvPr/>
        </p:nvPicPr>
        <p:blipFill>
          <a:blip r:embed="rId3"/>
          <a:stretch>
            <a:fillRect/>
          </a:stretch>
        </p:blipFill>
        <p:spPr>
          <a:xfrm>
            <a:off x="4813115" y="3044529"/>
            <a:ext cx="1991003" cy="261021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7D9DD21-4E45-91B5-20E1-FDFBC646BDC8}"/>
              </a:ext>
            </a:extLst>
          </p:cNvPr>
          <p:cNvPicPr>
            <a:picLocks noChangeAspect="1"/>
          </p:cNvPicPr>
          <p:nvPr/>
        </p:nvPicPr>
        <p:blipFill>
          <a:blip r:embed="rId3"/>
          <a:stretch>
            <a:fillRect/>
          </a:stretch>
        </p:blipFill>
        <p:spPr>
          <a:xfrm>
            <a:off x="1379307" y="1958412"/>
            <a:ext cx="8707065" cy="39343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ECD874C-0534-ABA3-9964-C7DEB8F7130C}"/>
              </a:ext>
            </a:extLst>
          </p:cNvPr>
          <p:cNvPicPr>
            <a:picLocks noChangeAspect="1"/>
          </p:cNvPicPr>
          <p:nvPr/>
        </p:nvPicPr>
        <p:blipFill>
          <a:blip r:embed="rId3"/>
          <a:stretch>
            <a:fillRect/>
          </a:stretch>
        </p:blipFill>
        <p:spPr>
          <a:xfrm>
            <a:off x="2719213" y="3158290"/>
            <a:ext cx="6214307" cy="14285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6615627-153D-47E6-0D60-0D5536951DEC}"/>
              </a:ext>
            </a:extLst>
          </p:cNvPr>
          <p:cNvPicPr>
            <a:picLocks noChangeAspect="1"/>
          </p:cNvPicPr>
          <p:nvPr/>
        </p:nvPicPr>
        <p:blipFill>
          <a:blip r:embed="rId3"/>
          <a:stretch>
            <a:fillRect/>
          </a:stretch>
        </p:blipFill>
        <p:spPr>
          <a:xfrm>
            <a:off x="2196557" y="3322298"/>
            <a:ext cx="5288304" cy="14132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02FE325-93D2-C99D-064E-5C87EC65BD87}"/>
              </a:ext>
            </a:extLst>
          </p:cNvPr>
          <p:cNvPicPr>
            <a:picLocks noChangeAspect="1"/>
          </p:cNvPicPr>
          <p:nvPr/>
        </p:nvPicPr>
        <p:blipFill>
          <a:blip r:embed="rId3"/>
          <a:stretch>
            <a:fillRect/>
          </a:stretch>
        </p:blipFill>
        <p:spPr>
          <a:xfrm>
            <a:off x="4642784" y="3429000"/>
            <a:ext cx="2345314" cy="132190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3C7C590-4662-2155-93CD-BC5CEA474A69}"/>
              </a:ext>
            </a:extLst>
          </p:cNvPr>
          <p:cNvPicPr>
            <a:picLocks noChangeAspect="1"/>
          </p:cNvPicPr>
          <p:nvPr/>
        </p:nvPicPr>
        <p:blipFill>
          <a:blip r:embed="rId3"/>
          <a:stretch>
            <a:fillRect/>
          </a:stretch>
        </p:blipFill>
        <p:spPr>
          <a:xfrm>
            <a:off x="3817480" y="2884802"/>
            <a:ext cx="2352861" cy="300324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515600" cy="4380510"/>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Project Title: </a:t>
            </a:r>
            <a:r>
              <a:rPr lang="en-US" sz="2200" dirty="0">
                <a:solidFill>
                  <a:schemeClr val="accent3">
                    <a:lumMod val="25000"/>
                  </a:schemeClr>
                </a:solidFill>
                <a:latin typeface="Abadi" panose="020B0604020104020204" pitchFamily="34" charset="0"/>
              </a:rPr>
              <a:t>Winning the Space Race with Data Science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objective of this project was to develop a predictive model to identify whether or not the first-stage of a Space X Falcon 9 will land. This model will help inform engineers and other personnel to implement changes that will improve the retention likelihood of the first-stage of the Space X Falcon 9 rocket.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Space X API was used, that comprised of data from numerous failed and successful launches of the Space X Falcon 9. Numerous data processing techniques and different binary classification models such as logistic regression, SVM, decision trees and KNN to predict the likelihood of first-stage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Logistic Regression, SVM and KNN showed similar performance with an accuracy of 83% across the board.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Recommendations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2710430-9B06-C119-EFB1-14324FA609C0}"/>
              </a:ext>
            </a:extLst>
          </p:cNvPr>
          <p:cNvPicPr>
            <a:picLocks noChangeAspect="1"/>
          </p:cNvPicPr>
          <p:nvPr/>
        </p:nvPicPr>
        <p:blipFill>
          <a:blip r:embed="rId3"/>
          <a:stretch>
            <a:fillRect/>
          </a:stretch>
        </p:blipFill>
        <p:spPr>
          <a:xfrm>
            <a:off x="3171240" y="2453801"/>
            <a:ext cx="3971150" cy="18208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are the list of boosters who carried their respective maximum payload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8D89A15-E670-A95A-BB57-12FDC2595595}"/>
              </a:ext>
            </a:extLst>
          </p:cNvPr>
          <p:cNvPicPr>
            <a:picLocks noChangeAspect="1"/>
          </p:cNvPicPr>
          <p:nvPr/>
        </p:nvPicPr>
        <p:blipFill>
          <a:blip r:embed="rId3"/>
          <a:stretch>
            <a:fillRect/>
          </a:stretch>
        </p:blipFill>
        <p:spPr>
          <a:xfrm>
            <a:off x="1883347" y="2444439"/>
            <a:ext cx="1333686" cy="37819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Here we found the 2015 launch records that resulted in a failure when attempting to land on a drone ship.</a:t>
            </a:r>
          </a:p>
          <a:p>
            <a:pPr marL="0" indent="0">
              <a:lnSpc>
                <a:spcPct val="100000"/>
              </a:lnSpc>
              <a:spcBef>
                <a:spcPts val="1400"/>
              </a:spcBef>
              <a:buNone/>
            </a:pPr>
            <a:r>
              <a:rPr lang="en-US" sz="2200" dirty="0">
                <a:solidFill>
                  <a:schemeClr val="accent3">
                    <a:lumMod val="25000"/>
                  </a:schemeClr>
                </a:solidFill>
                <a:latin typeface="Abadi"/>
              </a:rPr>
              <a:t>We can see there are two instances where this occurred in 2015. One in Jan. and the other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FEE8AC4-206A-55BD-33D5-320CD57C6524}"/>
              </a:ext>
            </a:extLst>
          </p:cNvPr>
          <p:cNvPicPr>
            <a:picLocks noChangeAspect="1"/>
          </p:cNvPicPr>
          <p:nvPr/>
        </p:nvPicPr>
        <p:blipFill>
          <a:blip r:embed="rId3"/>
          <a:stretch>
            <a:fillRect/>
          </a:stretch>
        </p:blipFill>
        <p:spPr>
          <a:xfrm>
            <a:off x="770010" y="3529704"/>
            <a:ext cx="5430592" cy="15099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Here we ranked the count of landing outcomes (such as Failure (drone ship) or Success (ground pad)) between the date 2010-06-04 and 2017-03-20, in descending order.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found that success and failure by method of drone ship were the most frequent and equally likely.</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83D5327-DFED-1C2F-E9BB-5483B6FFC2F1}"/>
              </a:ext>
            </a:extLst>
          </p:cNvPr>
          <p:cNvPicPr>
            <a:picLocks noChangeAspect="1"/>
          </p:cNvPicPr>
          <p:nvPr/>
        </p:nvPicPr>
        <p:blipFill>
          <a:blip r:embed="rId3"/>
          <a:stretch>
            <a:fillRect/>
          </a:stretch>
        </p:blipFill>
        <p:spPr>
          <a:xfrm>
            <a:off x="7038224" y="3690083"/>
            <a:ext cx="2667372" cy="26292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see that there are primarily two main geographic locations in which the launches occur one in California and one near Florida with both locations close to the coasts.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of the missions </a:t>
            </a:r>
          </a:p>
        </p:txBody>
      </p:sp>
      <p:pic>
        <p:nvPicPr>
          <p:cNvPr id="6" name="Picture 5">
            <a:extLst>
              <a:ext uri="{FF2B5EF4-FFF2-40B4-BE49-F238E27FC236}">
                <a16:creationId xmlns:a16="http://schemas.microsoft.com/office/drawing/2014/main" id="{BD812194-B3A5-8AE2-55B2-CFE5A1DC6DCE}"/>
              </a:ext>
            </a:extLst>
          </p:cNvPr>
          <p:cNvPicPr>
            <a:picLocks noChangeAspect="1"/>
          </p:cNvPicPr>
          <p:nvPr/>
        </p:nvPicPr>
        <p:blipFill>
          <a:blip r:embed="rId3"/>
          <a:stretch>
            <a:fillRect/>
          </a:stretch>
        </p:blipFill>
        <p:spPr>
          <a:xfrm>
            <a:off x="3477229" y="3518609"/>
            <a:ext cx="6496957" cy="280074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marker clusters depict the success/failure rate upon clicking on a site. Red meaning fail and green meaning success.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success/failed launches for each site on the map</a:t>
            </a:r>
          </a:p>
        </p:txBody>
      </p:sp>
      <p:pic>
        <p:nvPicPr>
          <p:cNvPr id="4" name="Picture 3">
            <a:extLst>
              <a:ext uri="{FF2B5EF4-FFF2-40B4-BE49-F238E27FC236}">
                <a16:creationId xmlns:a16="http://schemas.microsoft.com/office/drawing/2014/main" id="{FB3C644F-B974-543C-51B6-827D920BE829}"/>
              </a:ext>
            </a:extLst>
          </p:cNvPr>
          <p:cNvPicPr>
            <a:picLocks noChangeAspect="1"/>
          </p:cNvPicPr>
          <p:nvPr/>
        </p:nvPicPr>
        <p:blipFill>
          <a:blip r:embed="rId3"/>
          <a:stretch>
            <a:fillRect/>
          </a:stretch>
        </p:blipFill>
        <p:spPr>
          <a:xfrm>
            <a:off x="4905468" y="2938011"/>
            <a:ext cx="4601217" cy="323895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458243" cy="2681015"/>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The lines are designed to show a selected launch site to its proximities such as railway, highway, coastline, with distance calculated and displayed. </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In this case the distance to the coast.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the distances between a launch site to its proximities</a:t>
            </a:r>
          </a:p>
        </p:txBody>
      </p:sp>
      <p:pic>
        <p:nvPicPr>
          <p:cNvPr id="4" name="Picture 3">
            <a:extLst>
              <a:ext uri="{FF2B5EF4-FFF2-40B4-BE49-F238E27FC236}">
                <a16:creationId xmlns:a16="http://schemas.microsoft.com/office/drawing/2014/main" id="{9F768C73-AC50-9FA5-E63C-D3E451C3BF63}"/>
              </a:ext>
            </a:extLst>
          </p:cNvPr>
          <p:cNvPicPr>
            <a:picLocks noChangeAspect="1"/>
          </p:cNvPicPr>
          <p:nvPr/>
        </p:nvPicPr>
        <p:blipFill>
          <a:blip r:embed="rId3"/>
          <a:stretch>
            <a:fillRect/>
          </a:stretch>
        </p:blipFill>
        <p:spPr>
          <a:xfrm>
            <a:off x="4966996" y="3249219"/>
            <a:ext cx="6963747" cy="32389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percentage of successful launches based on launch site</a:t>
            </a:r>
          </a:p>
        </p:txBody>
      </p:sp>
      <p:pic>
        <p:nvPicPr>
          <p:cNvPr id="4" name="Picture 3">
            <a:extLst>
              <a:ext uri="{FF2B5EF4-FFF2-40B4-BE49-F238E27FC236}">
                <a16:creationId xmlns:a16="http://schemas.microsoft.com/office/drawing/2014/main" id="{B3D2ED3D-6E97-6C59-F8A9-9878F7DACE48}"/>
              </a:ext>
            </a:extLst>
          </p:cNvPr>
          <p:cNvPicPr>
            <a:picLocks noChangeAspect="1"/>
          </p:cNvPicPr>
          <p:nvPr/>
        </p:nvPicPr>
        <p:blipFill>
          <a:blip r:embed="rId3"/>
          <a:stretch>
            <a:fillRect/>
          </a:stretch>
        </p:blipFill>
        <p:spPr>
          <a:xfrm>
            <a:off x="1213651" y="1392621"/>
            <a:ext cx="3628064" cy="2348851"/>
          </a:xfrm>
          <a:prstGeom prst="rect">
            <a:avLst/>
          </a:prstGeom>
        </p:spPr>
      </p:pic>
      <p:pic>
        <p:nvPicPr>
          <p:cNvPr id="10" name="Picture 9">
            <a:extLst>
              <a:ext uri="{FF2B5EF4-FFF2-40B4-BE49-F238E27FC236}">
                <a16:creationId xmlns:a16="http://schemas.microsoft.com/office/drawing/2014/main" id="{9BE665FF-A6A1-3EFA-0E8A-8CB23C1F08CF}"/>
              </a:ext>
            </a:extLst>
          </p:cNvPr>
          <p:cNvPicPr>
            <a:picLocks noChangeAspect="1"/>
          </p:cNvPicPr>
          <p:nvPr/>
        </p:nvPicPr>
        <p:blipFill>
          <a:blip r:embed="rId4"/>
          <a:stretch>
            <a:fillRect/>
          </a:stretch>
        </p:blipFill>
        <p:spPr>
          <a:xfrm>
            <a:off x="6258963" y="1315099"/>
            <a:ext cx="3898113" cy="2503897"/>
          </a:xfrm>
          <a:prstGeom prst="rect">
            <a:avLst/>
          </a:prstGeom>
        </p:spPr>
      </p:pic>
      <p:pic>
        <p:nvPicPr>
          <p:cNvPr id="12" name="Picture 11">
            <a:extLst>
              <a:ext uri="{FF2B5EF4-FFF2-40B4-BE49-F238E27FC236}">
                <a16:creationId xmlns:a16="http://schemas.microsoft.com/office/drawing/2014/main" id="{A9831020-5E92-F75E-415B-6C8EC9D0A241}"/>
              </a:ext>
            </a:extLst>
          </p:cNvPr>
          <p:cNvPicPr>
            <a:picLocks noChangeAspect="1"/>
          </p:cNvPicPr>
          <p:nvPr/>
        </p:nvPicPr>
        <p:blipFill>
          <a:blip r:embed="rId5"/>
          <a:stretch>
            <a:fillRect/>
          </a:stretch>
        </p:blipFill>
        <p:spPr>
          <a:xfrm>
            <a:off x="1108397" y="3891350"/>
            <a:ext cx="4226699" cy="2625056"/>
          </a:xfrm>
          <a:prstGeom prst="rect">
            <a:avLst/>
          </a:prstGeom>
        </p:spPr>
      </p:pic>
      <p:pic>
        <p:nvPicPr>
          <p:cNvPr id="14" name="Picture 13">
            <a:extLst>
              <a:ext uri="{FF2B5EF4-FFF2-40B4-BE49-F238E27FC236}">
                <a16:creationId xmlns:a16="http://schemas.microsoft.com/office/drawing/2014/main" id="{4EE68D9E-D2A5-7BE9-5A0A-20E495533121}"/>
              </a:ext>
            </a:extLst>
          </p:cNvPr>
          <p:cNvPicPr>
            <a:picLocks noChangeAspect="1"/>
          </p:cNvPicPr>
          <p:nvPr/>
        </p:nvPicPr>
        <p:blipFill>
          <a:blip r:embed="rId6"/>
          <a:stretch>
            <a:fillRect/>
          </a:stretch>
        </p:blipFill>
        <p:spPr>
          <a:xfrm>
            <a:off x="6287345" y="4046396"/>
            <a:ext cx="3841347" cy="239151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47800"/>
            <a:ext cx="9725631" cy="4122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offers Falcon 9 rocket launches at a price of $62 million on their website, significantly lower than other providers who charge over $165 million. A key factor in these savings is the reusability of Falcon 9's first stage. Thus, predicting whether the first stage will successfully land is crucial for estimating the launch cost. This data is valuable for competing companies looking to place bids against SpaceX for rocket launches. In this project, we will develop a machine learning pipeline that forecasts the likelihood of the first stage landing successfully, utilizing data gathered from the Space X API.</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561679" cy="4351338"/>
          </a:xfrm>
          <a:prstGeom prst="rect">
            <a:avLst/>
          </a:prstGeom>
        </p:spPr>
        <p:txBody>
          <a:bodyPr lIns="91440" tIns="45720" rIns="91440" bIns="45720" anchor="t">
            <a:normAutofit/>
          </a:bodyPr>
          <a:lstStyle/>
          <a:p>
            <a:pPr marL="0" indent="0">
              <a:buNone/>
            </a:pPr>
            <a:r>
              <a:rPr lang="en-US" dirty="0"/>
              <a:t>For this data set the launches that were conducted at Kennedy Space Center Launch Complex 39A had a 76.9%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2" name="Picture 1">
            <a:extLst>
              <a:ext uri="{FF2B5EF4-FFF2-40B4-BE49-F238E27FC236}">
                <a16:creationId xmlns:a16="http://schemas.microsoft.com/office/drawing/2014/main" id="{1EEBA276-5E24-DA6E-54AC-8A0BA6C91768}"/>
              </a:ext>
            </a:extLst>
          </p:cNvPr>
          <p:cNvPicPr>
            <a:picLocks noChangeAspect="1"/>
          </p:cNvPicPr>
          <p:nvPr/>
        </p:nvPicPr>
        <p:blipFill>
          <a:blip r:embed="rId3"/>
          <a:stretch>
            <a:fillRect/>
          </a:stretch>
        </p:blipFill>
        <p:spPr>
          <a:xfrm>
            <a:off x="4494658" y="1825625"/>
            <a:ext cx="6790953" cy="399081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52023" y="1825625"/>
            <a:ext cx="363265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You can see that generally speaking that heavier payloads cause missions to fail with the cutoff here being around 5600kg.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is also worth noting that the FT boosters were both used for lighter and heavier payloads.</a:t>
            </a: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Mass and Success for KSC LC-39A</a:t>
            </a:r>
          </a:p>
        </p:txBody>
      </p:sp>
      <p:pic>
        <p:nvPicPr>
          <p:cNvPr id="7" name="Picture 6">
            <a:extLst>
              <a:ext uri="{FF2B5EF4-FFF2-40B4-BE49-F238E27FC236}">
                <a16:creationId xmlns:a16="http://schemas.microsoft.com/office/drawing/2014/main" id="{435839EB-5777-2C64-7E23-EF391E22BE26}"/>
              </a:ext>
            </a:extLst>
          </p:cNvPr>
          <p:cNvPicPr>
            <a:picLocks noChangeAspect="1"/>
          </p:cNvPicPr>
          <p:nvPr/>
        </p:nvPicPr>
        <p:blipFill>
          <a:blip r:embed="rId3"/>
          <a:stretch>
            <a:fillRect/>
          </a:stretch>
        </p:blipFill>
        <p:spPr>
          <a:xfrm>
            <a:off x="882337" y="2000818"/>
            <a:ext cx="6466956" cy="336059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815781"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best model was the decision tree with the following params.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15780B4-1243-80BB-5AC3-80842F195695}"/>
              </a:ext>
            </a:extLst>
          </p:cNvPr>
          <p:cNvPicPr>
            <a:picLocks noChangeAspect="1"/>
          </p:cNvPicPr>
          <p:nvPr/>
        </p:nvPicPr>
        <p:blipFill>
          <a:blip r:embed="rId3"/>
          <a:stretch>
            <a:fillRect/>
          </a:stretch>
        </p:blipFill>
        <p:spPr>
          <a:xfrm>
            <a:off x="6606212" y="1677760"/>
            <a:ext cx="5018878" cy="4067743"/>
          </a:xfrm>
          <a:prstGeom prst="rect">
            <a:avLst/>
          </a:prstGeom>
        </p:spPr>
      </p:pic>
      <p:pic>
        <p:nvPicPr>
          <p:cNvPr id="10" name="Picture 9">
            <a:extLst>
              <a:ext uri="{FF2B5EF4-FFF2-40B4-BE49-F238E27FC236}">
                <a16:creationId xmlns:a16="http://schemas.microsoft.com/office/drawing/2014/main" id="{19D58786-DC7F-0303-98D4-A357C6D8C1B8}"/>
              </a:ext>
            </a:extLst>
          </p:cNvPr>
          <p:cNvPicPr>
            <a:picLocks noChangeAspect="1"/>
          </p:cNvPicPr>
          <p:nvPr/>
        </p:nvPicPr>
        <p:blipFill>
          <a:blip r:embed="rId4"/>
          <a:stretch>
            <a:fillRect/>
          </a:stretch>
        </p:blipFill>
        <p:spPr>
          <a:xfrm>
            <a:off x="701823" y="3454434"/>
            <a:ext cx="5828186" cy="5334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56146"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tree is as follows: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a test accuracy of 83.3%</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major issue is that the classification model struggles with false positives leading to 3 occasions out of 18 total occasions where it predicted a successful land rather than an unsuccessful one.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84A66B99-DDDA-A1C9-E72D-DD4BB4AE0131}"/>
              </a:ext>
            </a:extLst>
          </p:cNvPr>
          <p:cNvPicPr>
            <a:picLocks noChangeAspect="1"/>
          </p:cNvPicPr>
          <p:nvPr/>
        </p:nvPicPr>
        <p:blipFill>
          <a:blip r:embed="rId3"/>
          <a:stretch>
            <a:fillRect/>
          </a:stretch>
        </p:blipFill>
        <p:spPr>
          <a:xfrm>
            <a:off x="5703182" y="1372561"/>
            <a:ext cx="5582429" cy="449642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76840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number of flights at a particular launch site greatly increases the odds of success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increased as the total number of flights increased</a:t>
            </a:r>
          </a:p>
          <a:p>
            <a:pPr>
              <a:lnSpc>
                <a:spcPct val="100000"/>
              </a:lnSpc>
              <a:spcBef>
                <a:spcPts val="1400"/>
              </a:spcBef>
            </a:pPr>
            <a:r>
              <a:rPr lang="en-US" sz="2200" dirty="0">
                <a:solidFill>
                  <a:schemeClr val="accent3">
                    <a:lumMod val="25000"/>
                  </a:schemeClr>
                </a:solidFill>
                <a:latin typeface="Abadi" panose="020B0604020104020204" pitchFamily="34" charset="0"/>
              </a:rPr>
              <a:t>Likely that heavier payloads may compromise success.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proportion of successful launches out of any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was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resources used for the project can be found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https://github.com/jimmysway/Coursera-Capstone-SpaceX</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934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launch data was collected using Space X’s own API and also through web scraping of the Wikipedia article titled “List of Falcon 9 and Falcon Heavy 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In the data set, there are several instances where there are complications. For the first-stage booster “Outcome” column the success of the landing was indicated using more than just True or False, so every success/failure had to be converted into training labels where 1 means the landed successfully and 0 means it was 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utilized the official SpaceX API and identified the relevant endpoints that provide access to the historical launch data required for our project.</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API was called using the following steps:</a:t>
            </a:r>
          </a:p>
          <a:p>
            <a:pPr lvl="1">
              <a:buFont typeface="+mj-lt"/>
              <a:buAutoNum type="arabicPeriod"/>
            </a:pPr>
            <a:r>
              <a:rPr lang="en-US" sz="1900" b="0" i="0" dirty="0">
                <a:effectLst/>
                <a:latin typeface="Söhne"/>
              </a:rPr>
              <a:t>Define Resource URIs</a:t>
            </a:r>
          </a:p>
          <a:p>
            <a:pPr lvl="1">
              <a:buFont typeface="+mj-lt"/>
              <a:buAutoNum type="arabicPeriod"/>
            </a:pPr>
            <a:r>
              <a:rPr lang="en-US" sz="1900" b="0" i="0" dirty="0">
                <a:effectLst/>
                <a:latin typeface="Söhne"/>
              </a:rPr>
              <a:t>Send GET requests via HTTPS</a:t>
            </a:r>
          </a:p>
          <a:p>
            <a:pPr lvl="1">
              <a:buFont typeface="+mj-lt"/>
              <a:buAutoNum type="arabicPeriod"/>
            </a:pPr>
            <a:r>
              <a:rPr lang="en-US" sz="1900" b="0" i="0" dirty="0">
                <a:effectLst/>
                <a:latin typeface="Söhne"/>
              </a:rPr>
              <a:t>Receive API Response</a:t>
            </a:r>
          </a:p>
          <a:p>
            <a:pPr marL="1200150" lvl="2" indent="-285750">
              <a:buFont typeface="+mj-lt"/>
              <a:buAutoNum type="arabicPeriod"/>
            </a:pPr>
            <a:r>
              <a:rPr lang="en-US" sz="1600" b="0" i="0" dirty="0">
                <a:effectLst/>
                <a:latin typeface="Söhne"/>
              </a:rPr>
              <a:t>If HTTP status code is 200, proceed.</a:t>
            </a:r>
          </a:p>
          <a:p>
            <a:pPr marL="1200150" lvl="2" indent="-285750">
              <a:buFont typeface="+mj-lt"/>
              <a:buAutoNum type="arabicPeriod"/>
            </a:pPr>
            <a:r>
              <a:rPr lang="en-US" sz="1600" b="0" i="0" dirty="0">
                <a:effectLst/>
                <a:latin typeface="Söhne"/>
              </a:rPr>
              <a:t>If not, handle the error accordingly.</a:t>
            </a:r>
          </a:p>
          <a:p>
            <a:pPr lvl="1">
              <a:buFont typeface="+mj-lt"/>
              <a:buAutoNum type="arabicPeriod"/>
            </a:pPr>
            <a:r>
              <a:rPr lang="en-US" sz="1900" b="0" i="0" dirty="0">
                <a:effectLst/>
                <a:latin typeface="Söhne"/>
              </a:rPr>
              <a:t>Parse JSON Data</a:t>
            </a:r>
          </a:p>
          <a:p>
            <a:pPr marL="457200" lvl="1" indent="0">
              <a:buNone/>
            </a:pPr>
            <a:endParaRPr lang="en-US" sz="2200" dirty="0">
              <a:solidFill>
                <a:schemeClr val="accent3">
                  <a:lumMod val="25000"/>
                </a:schemeClr>
              </a:solidFill>
              <a:latin typeface="Abadi"/>
            </a:endParaRPr>
          </a:p>
          <a:p>
            <a:pPr marL="457200" lvl="1" indent="0">
              <a:buNone/>
            </a:pPr>
            <a:r>
              <a:rPr lang="en-US" sz="1100" dirty="0">
                <a:solidFill>
                  <a:schemeClr val="accent3">
                    <a:lumMod val="25000"/>
                  </a:schemeClr>
                </a:solidFill>
                <a:latin typeface="Abadi" panose="020B0604020104020204" pitchFamily="34" charset="0"/>
                <a:hlinkClick r:id="rId3"/>
              </a:rPr>
              <a:t>https://github.com/jimmysway/Coursera-Capstone-SpaceX/blob/main/jupyter-labs-spacex-data-collection-api.ipynb</a:t>
            </a:r>
            <a:endParaRPr lang="en-US" sz="1100" dirty="0">
              <a:solidFill>
                <a:schemeClr val="accent3">
                  <a:lumMod val="25000"/>
                </a:schemeClr>
              </a:solidFill>
              <a:latin typeface="Abadi" panose="020B0604020104020204" pitchFamily="34" charset="0"/>
            </a:endParaRPr>
          </a:p>
          <a:p>
            <a:pPr marL="457200" lvl="1"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B677CAD4-7576-DE84-E351-716B68787C28}"/>
              </a:ext>
            </a:extLst>
          </p:cNvPr>
          <p:cNvPicPr>
            <a:picLocks noChangeAspect="1"/>
          </p:cNvPicPr>
          <p:nvPr/>
        </p:nvPicPr>
        <p:blipFill>
          <a:blip r:embed="rId4"/>
          <a:stretch>
            <a:fillRect/>
          </a:stretch>
        </p:blipFill>
        <p:spPr>
          <a:xfrm>
            <a:off x="6318096" y="1505495"/>
            <a:ext cx="4041617" cy="481385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807829"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The webpage was </a:t>
            </a:r>
            <a:r>
              <a:rPr lang="en-US" sz="2200" dirty="0" err="1">
                <a:solidFill>
                  <a:schemeClr val="accent3">
                    <a:lumMod val="25000"/>
                  </a:schemeClr>
                </a:solidFill>
                <a:latin typeface="Abadi"/>
              </a:rPr>
              <a:t>was</a:t>
            </a:r>
            <a:r>
              <a:rPr lang="en-US" sz="2200" dirty="0">
                <a:solidFill>
                  <a:schemeClr val="accent3">
                    <a:lumMod val="25000"/>
                  </a:schemeClr>
                </a:solidFill>
                <a:latin typeface="Abadi"/>
              </a:rPr>
              <a:t> called using the following steps:</a:t>
            </a:r>
          </a:p>
          <a:p>
            <a:pPr lvl="1">
              <a:buFont typeface="+mj-lt"/>
              <a:buAutoNum type="arabicPeriod"/>
            </a:pPr>
            <a:r>
              <a:rPr lang="en-US" sz="1900" b="0" i="0" dirty="0">
                <a:effectLst/>
                <a:latin typeface="Söhne"/>
              </a:rPr>
              <a:t>Website identification (Wikipedia “List of Falcon 9 and Falcon Heavy launches”)</a:t>
            </a:r>
          </a:p>
          <a:p>
            <a:pPr lvl="1">
              <a:buFont typeface="+mj-lt"/>
              <a:buAutoNum type="arabicPeriod"/>
            </a:pPr>
            <a:r>
              <a:rPr lang="en-US" sz="1900" b="0" i="0" dirty="0">
                <a:effectLst/>
                <a:latin typeface="Söhne"/>
              </a:rPr>
              <a:t>Send HTTP GET requests to retrieve HTML </a:t>
            </a:r>
            <a:r>
              <a:rPr lang="en-US" sz="1900" b="0" i="0" dirty="0" err="1">
                <a:effectLst/>
                <a:latin typeface="Söhne"/>
              </a:rPr>
              <a:t>contentAPI</a:t>
            </a:r>
            <a:r>
              <a:rPr lang="en-US" sz="1900" b="0" i="0" dirty="0">
                <a:effectLst/>
                <a:latin typeface="Söhne"/>
              </a:rPr>
              <a:t> Response</a:t>
            </a:r>
          </a:p>
          <a:p>
            <a:pPr marL="1200150" lvl="2" indent="-285750">
              <a:buFont typeface="+mj-lt"/>
              <a:buAutoNum type="arabicPeriod"/>
            </a:pPr>
            <a:r>
              <a:rPr lang="en-US" sz="1600" b="0" i="0" dirty="0">
                <a:effectLst/>
                <a:latin typeface="Söhne"/>
              </a:rPr>
              <a:t>If HTTP status code is 200, proceed.</a:t>
            </a:r>
          </a:p>
          <a:p>
            <a:pPr marL="1200150" lvl="2" indent="-285750">
              <a:buFont typeface="+mj-lt"/>
              <a:buAutoNum type="arabicPeriod"/>
            </a:pPr>
            <a:r>
              <a:rPr lang="en-US" sz="1600" b="0" i="0" dirty="0">
                <a:effectLst/>
                <a:latin typeface="Söhne"/>
              </a:rPr>
              <a:t>If not, handle the error accordingly.</a:t>
            </a:r>
          </a:p>
          <a:p>
            <a:pPr lvl="1">
              <a:buFont typeface="+mj-lt"/>
              <a:buAutoNum type="arabicPeriod"/>
            </a:pPr>
            <a:r>
              <a:rPr lang="en-US" sz="1900" b="0" i="0" dirty="0">
                <a:effectLst/>
                <a:latin typeface="Söhne"/>
              </a:rPr>
              <a:t>Use </a:t>
            </a:r>
            <a:r>
              <a:rPr lang="en-US" sz="1900" b="0" i="0" dirty="0" err="1">
                <a:effectLst/>
                <a:latin typeface="Söhne"/>
              </a:rPr>
              <a:t>BeautifulSoup</a:t>
            </a:r>
            <a:r>
              <a:rPr lang="en-US" sz="1900" b="0" i="0" dirty="0">
                <a:effectLst/>
                <a:latin typeface="Söhne"/>
              </a:rPr>
              <a:t> to parse and navigate HTML structure</a:t>
            </a:r>
          </a:p>
          <a:p>
            <a:pPr lvl="1">
              <a:buFont typeface="+mj-lt"/>
              <a:buAutoNum type="arabicPeriod"/>
            </a:pPr>
            <a:r>
              <a:rPr lang="en-US" sz="1900" b="0" i="0" dirty="0">
                <a:effectLst/>
                <a:latin typeface="Söhne"/>
              </a:rPr>
              <a:t>Isolate relevant data sections</a:t>
            </a:r>
          </a:p>
          <a:p>
            <a:pPr lvl="1">
              <a:buFont typeface="+mj-lt"/>
              <a:buAutoNum type="arabicPeriod"/>
            </a:pPr>
            <a:endParaRPr lang="en-US" sz="1900" b="0" i="0" dirty="0">
              <a:effectLst/>
              <a:latin typeface="Söhne"/>
            </a:endParaRPr>
          </a:p>
          <a:p>
            <a:pPr marL="457200" lvl="1" indent="0">
              <a:buNone/>
            </a:pPr>
            <a:r>
              <a:rPr lang="en-US" sz="1200" dirty="0">
                <a:solidFill>
                  <a:schemeClr val="accent3">
                    <a:lumMod val="25000"/>
                  </a:schemeClr>
                </a:solidFill>
                <a:latin typeface="Abadi" panose="020B0604020104020204" pitchFamily="34" charset="0"/>
                <a:hlinkClick r:id="rId3"/>
              </a:rPr>
              <a:t>https://github.com/jimmysway/Coursera-Capstone-SpaceX/blob/main/jupyter-labs-webscraping.ipynb</a:t>
            </a:r>
            <a:endParaRPr lang="en-US" sz="1200" dirty="0">
              <a:solidFill>
                <a:schemeClr val="accent3">
                  <a:lumMod val="25000"/>
                </a:schemeClr>
              </a:solidFill>
              <a:latin typeface="Abadi" panose="020B0604020104020204" pitchFamily="34" charset="0"/>
            </a:endParaRPr>
          </a:p>
          <a:p>
            <a:pPr marL="457200" lvl="1" indent="0">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AFBC6765-2227-F8C2-702F-407FD2054B1D}"/>
              </a:ext>
            </a:extLst>
          </p:cNvPr>
          <p:cNvPicPr>
            <a:picLocks noChangeAspect="1"/>
          </p:cNvPicPr>
          <p:nvPr/>
        </p:nvPicPr>
        <p:blipFill>
          <a:blip r:embed="rId4"/>
          <a:stretch>
            <a:fillRect/>
          </a:stretch>
        </p:blipFill>
        <p:spPr>
          <a:xfrm>
            <a:off x="6393181" y="1446872"/>
            <a:ext cx="3931920" cy="477952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1491</TotalTime>
  <Words>2065</Words>
  <Application>Microsoft Office PowerPoint</Application>
  <PresentationFormat>Widescreen</PresentationFormat>
  <Paragraphs>205</Paragraphs>
  <Slides>47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IBM Plex Mono Text</vt:lpstr>
      <vt:lpstr>Söhne</vt:lpstr>
      <vt:lpstr>Abadi</vt:lpstr>
      <vt:lpstr>Arial</vt:lpstr>
      <vt:lpstr>Calibri</vt:lpstr>
      <vt:lpstr>Calibri Light</vt:lpstr>
      <vt:lpstr>IBM Plex Mono SemiBold</vt:lpstr>
      <vt:lpstr>Raleway</vt:lpstr>
      <vt:lpstr>Tahoma</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Sui, Jialin</cp:lastModifiedBy>
  <cp:revision>206</cp:revision>
  <dcterms:created xsi:type="dcterms:W3CDTF">2021-04-29T18:58:34Z</dcterms:created>
  <dcterms:modified xsi:type="dcterms:W3CDTF">2024-01-31T17:27:36Z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